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00" r:id="rId2"/>
    <p:sldId id="305" r:id="rId3"/>
    <p:sldId id="306" r:id="rId4"/>
    <p:sldId id="307" r:id="rId5"/>
    <p:sldId id="304" r:id="rId6"/>
    <p:sldId id="274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36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74"/>
  </p:normalViewPr>
  <p:slideViewPr>
    <p:cSldViewPr snapToGrid="0" snapToObjects="1">
      <p:cViewPr>
        <p:scale>
          <a:sx n="75" d="100"/>
          <a:sy n="75" d="100"/>
        </p:scale>
        <p:origin x="974" y="240"/>
      </p:cViewPr>
      <p:guideLst>
        <p:guide orient="horz" pos="1162"/>
        <p:guide pos="234"/>
        <p:guide pos="7446"/>
        <p:guide orient="horz" pos="36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918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E3070D4-7360-443D-A1F7-5D78FC27E0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C4ADE9-F988-449E-BA28-E7AC782B42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46470-C6E6-4225-982F-DF62FC25082F}" type="datetimeFigureOut">
              <a:rPr lang="de-DE" smtClean="0"/>
              <a:t>27.12.2024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EFD680-0020-4DAC-9565-DA8CFCF97D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450A26-CB08-4CB2-BC1C-0B75659FB3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2C897-68E2-47F4-967B-643ED18E3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463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DFD46-CF44-49E3-A80F-AF7E82E50300}" type="datetimeFigureOut">
              <a:rPr lang="de-DE" smtClean="0"/>
              <a:t>27.12.2024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4853" y="4400550"/>
            <a:ext cx="6208294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92E0A-41DB-45C8-ACC8-54C35AD19B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39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hseck 8">
            <a:extLst>
              <a:ext uri="{FF2B5EF4-FFF2-40B4-BE49-F238E27FC236}">
                <a16:creationId xmlns:a16="http://schemas.microsoft.com/office/drawing/2014/main" id="{D7E2A879-8F5B-4338-A601-2FDB1FC2F9B4}"/>
              </a:ext>
            </a:extLst>
          </p:cNvPr>
          <p:cNvSpPr/>
          <p:nvPr userDrawn="1"/>
        </p:nvSpPr>
        <p:spPr>
          <a:xfrm rot="4487256">
            <a:off x="816061" y="947317"/>
            <a:ext cx="5758629" cy="4965025"/>
          </a:xfrm>
          <a:prstGeom prst="hexagon">
            <a:avLst>
              <a:gd name="adj" fmla="val 2906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183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4" y="1855365"/>
            <a:ext cx="11432432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BE7242-DDD0-4EF0-B0F6-F48A4751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8FC970-B80F-4283-B8B8-73C9483F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7360C-01EF-4258-B0AA-935D6425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46D2279-3662-4788-95CD-2A920ECC58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6060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5118C5-1128-4DE6-97BD-FE61799C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1A3422-FA91-4AE7-A0FE-0F00746F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76D6C-403D-4A2E-94BF-D5F0E08B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E75C0A82-FB99-4E8B-966D-307D24E0F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5590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9784" y="615305"/>
            <a:ext cx="11432432" cy="461665"/>
          </a:xfrm>
        </p:spPr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79784" y="1855365"/>
            <a:ext cx="5530620" cy="38778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1596" y="1855365"/>
            <a:ext cx="5530620" cy="38778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0618D-E111-4CEB-86B4-F54CF611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FC6BC7-B6EB-4701-B143-97202025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FA7DC2-2C89-4431-ACD5-24169751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7117DA8-5283-44A5-9B5B-DC1000B17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7029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4" y="1855365"/>
            <a:ext cx="7089687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8E333D0-44A7-41E8-B63A-9F160546B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0663" y="1855364"/>
            <a:ext cx="4351337" cy="387789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97B0D9-B10E-4952-BBC6-37373404600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D4AF48-A7BC-48D0-ABE2-0724C40304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C93EF3-34F7-41FE-A300-E8A743B95D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F0E214BF-9E6B-4C5B-908C-4D77D7A8AF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190432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5" y="1855365"/>
            <a:ext cx="5233366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8E333D0-44A7-41E8-B63A-9F160546B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4342" y="1855364"/>
            <a:ext cx="6207657" cy="387789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AD70EA-EF36-4C8F-BFDB-1A877C5B95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BE6331-B096-4A48-9935-F1FE33840E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66628-9778-406B-BEDE-57C2DBF7E5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CF7BED7-99CE-4467-B504-58D07FC1C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6094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tergrund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8764DD46-0A23-475D-A428-A9F814FAA05B}"/>
              </a:ext>
            </a:extLst>
          </p:cNvPr>
          <p:cNvSpPr/>
          <p:nvPr userDrawn="1"/>
        </p:nvSpPr>
        <p:spPr>
          <a:xfrm>
            <a:off x="0" y="6071488"/>
            <a:ext cx="12192000" cy="7865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566CB3-A837-42AF-B5F5-A752117C7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A524A6-E03A-4437-A7C6-634A3AF63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969" y="1031704"/>
            <a:ext cx="4815751" cy="4789673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18824AD-6BDA-478F-84DC-39A6979319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4437182" y="-507500"/>
            <a:ext cx="36000" cy="3434665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943D7644-8853-4599-B143-1B991917B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2519" y="2803211"/>
            <a:ext cx="3344994" cy="923330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BB126F-9C5F-464D-ADF6-E17B7ACF3C1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1234F6-4756-4E9B-B42B-B553A3290D4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A58EBE-87A3-4464-8ABD-C81E4134B48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A6F78F1C-3EED-43AE-8179-24B22039AC4A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0B603A62-7A02-45E8-BBDA-51F67675AA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anchor="ctr" anchorCtr="0"/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76581148-B17E-4D6C-B2BB-29213646B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9" y="6094246"/>
            <a:ext cx="2484566" cy="39953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351" t="12405" r="3345" b="1529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548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6F8CAE-CF2A-4673-8D5A-167DCBDC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F086EF-D6CE-4C96-A459-FA3EB00D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9C537E-D45A-4DAD-A8B6-D67DDA86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732CE0B7-A648-4B1B-BD2A-E84FAD5365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30871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DD856098-3659-4A6F-B23D-17F2B2D4A1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31292" y="728030"/>
            <a:ext cx="5544827" cy="5556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35360" y="1956122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597B1E50-BF4D-4373-8C93-859D51992E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082D15F-64D0-4041-907C-EBEB8491E8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tx1"/>
                </a:solidFill>
                <a:latin typeface="+mj-lt"/>
              </a:rPr>
              <a:t>Studiere Zukunft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35360" y="3514320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687E07-8E5F-4BC2-A606-994862EAF1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2419219" y="2753653"/>
            <a:ext cx="36000" cy="4810004"/>
          </a:xfrm>
          <a:custGeom>
            <a:avLst/>
            <a:gdLst>
              <a:gd name="connsiteX0" fmla="*/ 0 w 36000"/>
              <a:gd name="connsiteY0" fmla="*/ 0 h 4810004"/>
              <a:gd name="connsiteX1" fmla="*/ 36000 w 36000"/>
              <a:gd name="connsiteY1" fmla="*/ 0 h 4810004"/>
              <a:gd name="connsiteX2" fmla="*/ 36000 w 36000"/>
              <a:gd name="connsiteY2" fmla="*/ 4774485 h 4810004"/>
              <a:gd name="connsiteX3" fmla="*/ 0 w 36000"/>
              <a:gd name="connsiteY3" fmla="*/ 4810004 h 48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810004">
                <a:moveTo>
                  <a:pt x="0" y="0"/>
                </a:moveTo>
                <a:lnTo>
                  <a:pt x="36000" y="0"/>
                </a:lnTo>
                <a:lnTo>
                  <a:pt x="36000" y="4774485"/>
                </a:lnTo>
                <a:lnTo>
                  <a:pt x="0" y="481000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18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DD856098-3659-4A6F-B23D-17F2B2D4A1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63831" y="649749"/>
            <a:ext cx="5544827" cy="5556845"/>
          </a:xfrm>
          <a:custGeom>
            <a:avLst/>
            <a:gdLst>
              <a:gd name="connsiteX0" fmla="*/ 2016887 w 5544827"/>
              <a:gd name="connsiteY0" fmla="*/ 0 h 5556845"/>
              <a:gd name="connsiteX1" fmla="*/ 4791047 w 5544827"/>
              <a:gd name="connsiteY1" fmla="*/ 741016 h 5556845"/>
              <a:gd name="connsiteX2" fmla="*/ 5544827 w 5544827"/>
              <a:gd name="connsiteY2" fmla="*/ 3513017 h 5556845"/>
              <a:gd name="connsiteX3" fmla="*/ 3527940 w 5544827"/>
              <a:gd name="connsiteY3" fmla="*/ 5556845 h 5556845"/>
              <a:gd name="connsiteX4" fmla="*/ 753780 w 5544827"/>
              <a:gd name="connsiteY4" fmla="*/ 4815829 h 5556845"/>
              <a:gd name="connsiteX5" fmla="*/ 0 w 5544827"/>
              <a:gd name="connsiteY5" fmla="*/ 2043829 h 555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4827" h="5556845">
                <a:moveTo>
                  <a:pt x="2016887" y="0"/>
                </a:moveTo>
                <a:lnTo>
                  <a:pt x="4791047" y="741016"/>
                </a:lnTo>
                <a:lnTo>
                  <a:pt x="5544827" y="3513017"/>
                </a:lnTo>
                <a:lnTo>
                  <a:pt x="3527940" y="5556845"/>
                </a:lnTo>
                <a:lnTo>
                  <a:pt x="753780" y="4815829"/>
                </a:lnTo>
                <a:lnTo>
                  <a:pt x="0" y="20438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00">
                <a:solidFill>
                  <a:schemeClr val="accent4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0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974CF35-2619-40FC-871F-8D071AE50E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83000" y="1017588"/>
            <a:ext cx="4826000" cy="4827587"/>
          </a:xfrm>
          <a:solidFill>
            <a:schemeClr val="bg1"/>
          </a:solidFill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78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D172411E-4FBA-46E1-B081-7589FC7E224B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5" name="Gleichschenkliges Dreieck 4">
            <a:extLst>
              <a:ext uri="{FF2B5EF4-FFF2-40B4-BE49-F238E27FC236}">
                <a16:creationId xmlns:a16="http://schemas.microsoft.com/office/drawing/2014/main" id="{2250A397-8ADA-4742-8FAF-675D69FA680A}"/>
              </a:ext>
            </a:extLst>
          </p:cNvPr>
          <p:cNvSpPr/>
          <p:nvPr userDrawn="1"/>
        </p:nvSpPr>
        <p:spPr>
          <a:xfrm rot="5400000">
            <a:off x="3029137" y="967823"/>
            <a:ext cx="5329162" cy="4594105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0024AF2-280A-4DC1-9FAA-EA7E4724C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963" y="3034043"/>
            <a:ext cx="10760074" cy="461665"/>
          </a:xfrm>
        </p:spPr>
        <p:txBody>
          <a:bodyPr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311405A-1E30-4E73-B6C9-7B9A85502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5974814" y="-576926"/>
            <a:ext cx="36000" cy="3888000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20328D-FB9A-4E23-8BE6-4D1FFA580D0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4D94C9-423F-4CD9-8E1B-651B4DF48C6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7987FD-A5AD-43CC-AAFA-2E7A8F6696E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3347983-3E18-4AD5-96EE-E0FB2C2E27D6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2E7EADE-0381-4505-A155-EDDF49E98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FF3A1A91-48C5-416C-BB65-05883C51B319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7D814684-3280-4860-8CA7-759AB8E4587A}"/>
              </a:ext>
            </a:extLst>
          </p:cNvPr>
          <p:cNvSpPr/>
          <p:nvPr userDrawn="1"/>
        </p:nvSpPr>
        <p:spPr>
          <a:xfrm rot="4487256">
            <a:off x="3143623" y="947316"/>
            <a:ext cx="5758629" cy="4965025"/>
          </a:xfrm>
          <a:prstGeom prst="hexagon">
            <a:avLst>
              <a:gd name="adj" fmla="val 2906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0024AF2-280A-4DC1-9FAA-EA7E4724C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963" y="3034043"/>
            <a:ext cx="10760074" cy="461665"/>
          </a:xfrm>
        </p:spPr>
        <p:txBody>
          <a:bodyPr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C8C3B54-A0ED-46E8-90D3-0287F5BED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5974814" y="-576926"/>
            <a:ext cx="36000" cy="3888000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58A091-D308-48FB-A895-20B83BFDC8E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C97728-23BD-4E26-A06A-2BDC7B2ECF6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86D393-6FF7-4D0C-8EF5-D58773655AF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EA68385-DE13-4D3D-8DE5-7C643FC19FBE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11D978D-47AE-402B-90F5-F6B4CD68A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7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E611E48-5160-4D26-876B-F200ECCF9E50}"/>
              </a:ext>
            </a:extLst>
          </p:cNvPr>
          <p:cNvSpPr/>
          <p:nvPr userDrawn="1"/>
        </p:nvSpPr>
        <p:spPr>
          <a:xfrm>
            <a:off x="730199" y="1031704"/>
            <a:ext cx="4815751" cy="478967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18824AD-6BDA-478F-84DC-39A6979319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2853479" y="-507500"/>
            <a:ext cx="36000" cy="3434665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D7BAB6C-3DE8-491E-86F3-1114438DB0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753655-F7ED-4958-AB46-A0ADEEECB77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5D6640-77AA-41B6-9D29-957838BFECF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F3AFC7-F30B-47EA-81F7-98485E1C9C9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47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D115AAA-461B-4923-891F-750E09AD67E4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E611E48-5160-4D26-876B-F200ECCF9E50}"/>
              </a:ext>
            </a:extLst>
          </p:cNvPr>
          <p:cNvSpPr/>
          <p:nvPr userDrawn="1"/>
        </p:nvSpPr>
        <p:spPr>
          <a:xfrm>
            <a:off x="5905513" y="1031704"/>
            <a:ext cx="4815751" cy="4789673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D7BAB6C-3DE8-491E-86F3-1114438DB0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0488F6D0-89EB-43DE-BACD-82F2D08F6C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7149113" y="3392887"/>
            <a:ext cx="36000" cy="4063167"/>
          </a:xfrm>
          <a:custGeom>
            <a:avLst/>
            <a:gdLst>
              <a:gd name="connsiteX0" fmla="*/ 0 w 36000"/>
              <a:gd name="connsiteY0" fmla="*/ 0 h 4063167"/>
              <a:gd name="connsiteX1" fmla="*/ 36000 w 36000"/>
              <a:gd name="connsiteY1" fmla="*/ 0 h 4063167"/>
              <a:gd name="connsiteX2" fmla="*/ 36000 w 36000"/>
              <a:gd name="connsiteY2" fmla="*/ 4027647 h 4063167"/>
              <a:gd name="connsiteX3" fmla="*/ 0 w 36000"/>
              <a:gd name="connsiteY3" fmla="*/ 4063167 h 406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063167">
                <a:moveTo>
                  <a:pt x="0" y="0"/>
                </a:moveTo>
                <a:lnTo>
                  <a:pt x="36000" y="0"/>
                </a:lnTo>
                <a:lnTo>
                  <a:pt x="36000" y="4027647"/>
                </a:lnTo>
                <a:lnTo>
                  <a:pt x="0" y="406316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BE357A-B91A-4995-8E84-FAA17131C42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1B560F-F0E0-48EC-963E-4CC660AE16A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33BE76-A066-4019-8D10-D9B83F2805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95F5739-BF86-45AD-927D-8E4AE5F7EF4A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36856A-C55C-42B5-9FB9-3CC8DD30D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D0CB7A9-2798-44CE-AE04-B7B8D080AC1B}"/>
              </a:ext>
            </a:extLst>
          </p:cNvPr>
          <p:cNvSpPr/>
          <p:nvPr userDrawn="1"/>
        </p:nvSpPr>
        <p:spPr>
          <a:xfrm>
            <a:off x="0" y="5839485"/>
            <a:ext cx="12192000" cy="101851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566CB3-A837-42AF-B5F5-A752117C7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A58E41F-9C8B-4524-B0A5-AFB5DD04D2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3929041" y="2753653"/>
            <a:ext cx="36000" cy="4810004"/>
          </a:xfrm>
          <a:custGeom>
            <a:avLst/>
            <a:gdLst>
              <a:gd name="connsiteX0" fmla="*/ 0 w 36000"/>
              <a:gd name="connsiteY0" fmla="*/ 0 h 4810004"/>
              <a:gd name="connsiteX1" fmla="*/ 36000 w 36000"/>
              <a:gd name="connsiteY1" fmla="*/ 0 h 4810004"/>
              <a:gd name="connsiteX2" fmla="*/ 36000 w 36000"/>
              <a:gd name="connsiteY2" fmla="*/ 4774485 h 4810004"/>
              <a:gd name="connsiteX3" fmla="*/ 0 w 36000"/>
              <a:gd name="connsiteY3" fmla="*/ 4810004 h 48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810004">
                <a:moveTo>
                  <a:pt x="0" y="0"/>
                </a:moveTo>
                <a:lnTo>
                  <a:pt x="36000" y="0"/>
                </a:lnTo>
                <a:lnTo>
                  <a:pt x="36000" y="4774485"/>
                </a:lnTo>
                <a:lnTo>
                  <a:pt x="0" y="481000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A524A6-E03A-4437-A7C6-634A3AF63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5400000">
            <a:off x="6232676" y="1031704"/>
            <a:ext cx="4815751" cy="4789673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>
            <a:lvl1pPr>
              <a:defRPr sz="1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8DB6889A-7AEB-4BA9-92E7-FC5E53A63B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2554CC-47F0-4218-BE2E-7A3710E5C9A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3E607F-AE5C-4CFA-A34A-D93CE478CE5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35ABE2-C8DF-42EB-B1A2-2DE3DC291FB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4C7669D4-B665-46B0-ABE3-5211EE9A20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anchor="ctr" anchorCtr="0"/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065BD47C-F774-448D-B4D4-8C19E329A2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088" y="6088511"/>
            <a:ext cx="2484566" cy="39953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351" t="12405" r="3345" b="1529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30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9784" y="1855365"/>
            <a:ext cx="11432432" cy="38778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175783" y="6288129"/>
            <a:ext cx="581892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75784" y="6134240"/>
            <a:ext cx="5818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286100" y="6288129"/>
            <a:ext cx="509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tabLst/>
              <a:defRPr lang="de-DE" sz="1000" b="1" smtClean="0">
                <a:latin typeface="+mj-lt"/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CDD39041-945C-4C55-883F-08F4BD0BDAB5}"/>
              </a:ext>
            </a:extLst>
          </p:cNvPr>
          <p:cNvSpPr txBox="1">
            <a:spLocks/>
          </p:cNvSpPr>
          <p:nvPr userDrawn="1"/>
        </p:nvSpPr>
        <p:spPr>
          <a:xfrm>
            <a:off x="10811596" y="6167702"/>
            <a:ext cx="690299" cy="690299"/>
          </a:xfrm>
          <a:prstGeom prst="parallelogram">
            <a:avLst>
              <a:gd name="adj" fmla="val 98369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">
                <a:solidFill>
                  <a:schemeClr val="tx1"/>
                </a:solidFill>
              </a:rPr>
              <a:t>.</a:t>
            </a:r>
            <a:endParaRPr lang="de-DE" sz="100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DBC6398-6835-48BB-8FC0-607BB45C22F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8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62" r:id="rId10"/>
    <p:sldLayoutId id="2147483666" r:id="rId11"/>
    <p:sldLayoutId id="2147483664" r:id="rId12"/>
    <p:sldLayoutId id="2147483669" r:id="rId13"/>
    <p:sldLayoutId id="2147483670" r:id="rId14"/>
    <p:sldLayoutId id="2147483671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3525" indent="-263525" algn="l" defTabSz="914400" rtl="0" eaLnBrk="1" latinLnBrk="0" hangingPunct="1"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7305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11213" indent="-274638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4738" indent="-263525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3E96C15-39C5-418C-9C29-C4D3042D1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61" y="874137"/>
            <a:ext cx="3947882" cy="2308324"/>
          </a:xfrm>
        </p:spPr>
        <p:txBody>
          <a:bodyPr/>
          <a:lstStyle/>
          <a:p>
            <a:r>
              <a:rPr lang="de-DE" dirty="0"/>
              <a:t>Entwicklung einer </a:t>
            </a:r>
            <a:br>
              <a:rPr lang="de-DE" dirty="0"/>
            </a:br>
            <a:r>
              <a:rPr lang="de-DE" dirty="0"/>
              <a:t>Radioapplikation </a:t>
            </a:r>
            <a:br>
              <a:rPr lang="de-DE" dirty="0"/>
            </a:br>
            <a:r>
              <a:rPr lang="de-DE" dirty="0"/>
              <a:t>für ein Embedded </a:t>
            </a:r>
            <a:br>
              <a:rPr lang="de-DE" dirty="0"/>
            </a:br>
            <a:r>
              <a:rPr lang="de-DE" dirty="0"/>
              <a:t>Fahrzeug Infotainment </a:t>
            </a:r>
            <a:br>
              <a:rPr lang="de-DE" dirty="0"/>
            </a:br>
            <a:r>
              <a:rPr lang="de-DE" dirty="0"/>
              <a:t>System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706DA66-D27C-4E9D-909F-D9F547E9A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60" y="3514320"/>
            <a:ext cx="7701699" cy="1077218"/>
          </a:xfrm>
        </p:spPr>
        <p:txBody>
          <a:bodyPr/>
          <a:lstStyle/>
          <a:p>
            <a:r>
              <a:rPr lang="de-DE" dirty="0">
                <a:solidFill>
                  <a:schemeClr val="accent3"/>
                </a:solidFill>
              </a:rPr>
              <a:t>Datum:</a:t>
            </a:r>
          </a:p>
          <a:p>
            <a:r>
              <a:rPr lang="de-DE" dirty="0"/>
              <a:t>Name: Daniel Kurniawan</a:t>
            </a:r>
          </a:p>
          <a:p>
            <a:r>
              <a:rPr lang="de-DE" dirty="0"/>
              <a:t>Studiengang: Elektromobilität</a:t>
            </a:r>
          </a:p>
          <a:p>
            <a:r>
              <a:rPr lang="de-DE" dirty="0"/>
              <a:t>Fachbereich: 7 </a:t>
            </a:r>
          </a:p>
          <a:p>
            <a:r>
              <a:rPr lang="de-DE" dirty="0"/>
              <a:t>Matrikelnummer: 936013</a:t>
            </a:r>
          </a:p>
        </p:txBody>
      </p:sp>
      <p:pic>
        <p:nvPicPr>
          <p:cNvPr id="8" name="Grafik 7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A6BBF3DC-FAEB-1AE0-76F7-9DE7270D5D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69" y="1296575"/>
            <a:ext cx="6713782" cy="3771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" name="Grafik 1" descr="Ein Bild, das Schrift, Design enthält.&#10;&#10;Automatisch generierte Beschreibung">
            <a:extLst>
              <a:ext uri="{FF2B5EF4-FFF2-40B4-BE49-F238E27FC236}">
                <a16:creationId xmlns:a16="http://schemas.microsoft.com/office/drawing/2014/main" id="{428D0161-FEB1-B47F-3517-FC6CBDEE2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499" y="5765074"/>
            <a:ext cx="2259639" cy="932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23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22B82-30BC-9890-591A-C70D4A84F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057501-7B79-6047-3906-A4257093B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Grundlagen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E0F79-3A40-64D7-D8B5-E3A7AB7E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B7F294-CB7B-3911-6139-8EF34731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E68FD0-7D68-6C52-ABD4-2F663632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4269F43-E8DC-BECC-5E03-F378C12F71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7D4BA36-D9F3-0B0A-1773-CA4B120F15A9}"/>
              </a:ext>
            </a:extLst>
          </p:cNvPr>
          <p:cNvSpPr txBox="1"/>
          <p:nvPr/>
        </p:nvSpPr>
        <p:spPr>
          <a:xfrm>
            <a:off x="314211" y="5443481"/>
            <a:ext cx="59051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Linux Devices. (2008). </a:t>
            </a:r>
            <a:r>
              <a:rPr lang="de-DE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Trolltech</a:t>
            </a:r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de-DE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Qtopia</a:t>
            </a:r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Abgerufen am 28.10.2024, von </a:t>
            </a:r>
            <a:r>
              <a:rPr lang="de-DE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https://linuxdevices.org/trolltech-and-qtopia-revd-and-renamed </a:t>
            </a:r>
            <a:endParaRPr lang="de-DE" sz="800" dirty="0"/>
          </a:p>
        </p:txBody>
      </p:sp>
      <p:pic>
        <p:nvPicPr>
          <p:cNvPr id="3" name="Grafik 2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56EBE97B-B020-3F33-828F-22152DC9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84" y="1168475"/>
            <a:ext cx="5774055" cy="42227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FDFBF7-A12A-9719-CCB4-B4F03FD7A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10" y="1235041"/>
            <a:ext cx="5791200" cy="22936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325DA19-C387-5255-D60D-8E0B6C410F75}"/>
              </a:ext>
            </a:extLst>
          </p:cNvPr>
          <p:cNvSpPr txBox="1"/>
          <p:nvPr/>
        </p:nvSpPr>
        <p:spPr>
          <a:xfrm>
            <a:off x="6162410" y="3580917"/>
            <a:ext cx="59051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Eigene Darstellung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5957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9ADD-7F29-2E7B-86C7-9B9B84F4A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2BD61D-1109-ED36-8F91-C1160B71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Anforderungsanalyse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95AF5-0A3B-F2C3-0880-8D691EB87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F5754B-08D0-8B80-21D9-8937F9D1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2181A5-5B5B-D91E-EE0F-2D1B2F29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132DCCB-C1AD-3EE4-23DF-6F69B527C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fik 2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3459FDE1-C36D-7270-DDEF-847D16E64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625" y="569872"/>
            <a:ext cx="5268595" cy="613981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D4E7214-1ABF-7FB1-28E3-F5EBA9AE4C9E}"/>
              </a:ext>
            </a:extLst>
          </p:cNvPr>
          <p:cNvSpPr txBox="1"/>
          <p:nvPr/>
        </p:nvSpPr>
        <p:spPr>
          <a:xfrm>
            <a:off x="3622959" y="5440853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9428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6EC1-D36C-0D2B-2CBB-B3B820AB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C6453-BF34-B971-0AD6-69A874B9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Anforderungsanalyse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B59198-BFA9-F872-9FA0-6E216B2F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D7D331-1795-C310-F7CE-8EF25171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13A223-9400-4D4D-76D3-41DD5CA2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21C9A67-FC27-01E2-30C2-EB0F9DA06B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418-0F5F-7E6B-BD62-AE89BD92B1DD}"/>
              </a:ext>
            </a:extLst>
          </p:cNvPr>
          <p:cNvSpPr txBox="1"/>
          <p:nvPr/>
        </p:nvSpPr>
        <p:spPr>
          <a:xfrm>
            <a:off x="5223844" y="6418763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7" name="Grafik 6" descr="Ein Bild, das Diagramm, Text, Reihe, Muster enthält.&#10;&#10;Automatisch generierte Beschreibung">
            <a:extLst>
              <a:ext uri="{FF2B5EF4-FFF2-40B4-BE49-F238E27FC236}">
                <a16:creationId xmlns:a16="http://schemas.microsoft.com/office/drawing/2014/main" id="{7E1A5131-649B-045F-42CF-534ECE9C4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208" y="269073"/>
            <a:ext cx="579501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50CB5-9057-2A8E-B391-92721E70D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A08EF1-1889-BF7D-D51F-76F1C7DB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1E2A2-393D-C78F-7D6D-4E4DE1E7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D21EA0-22C7-C187-DC77-E3DE3D70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C3E314-8C5C-3F33-4A94-909A57D6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D85456B-4D44-D3CD-0D26-840636FC4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6EA4EBC-FA0A-DA70-6CFD-35B9EC260EB2}"/>
              </a:ext>
            </a:extLst>
          </p:cNvPr>
          <p:cNvSpPr txBox="1"/>
          <p:nvPr/>
        </p:nvSpPr>
        <p:spPr>
          <a:xfrm>
            <a:off x="3960686" y="5764908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Firmeninterne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3" name="Grafik 2" descr="Ein Bild, das Armaturenbrett, Text, Messgerät, Screenshot enthält.&#10;&#10;Automatisch generierte Beschreibung">
            <a:extLst>
              <a:ext uri="{FF2B5EF4-FFF2-40B4-BE49-F238E27FC236}">
                <a16:creationId xmlns:a16="http://schemas.microsoft.com/office/drawing/2014/main" id="{BB803510-43E1-0149-385F-3475FC51EC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19" y="1200081"/>
            <a:ext cx="7806561" cy="438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82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CD750-F929-48B7-CA1C-A5AFFC0BE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33454-4ACB-DDAD-3339-16F63426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2A5F-B963-D7D8-E6B4-5E312DE1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452C8-E692-4D1A-1039-B12B39A2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8324A-0918-098C-1A6B-257B4F4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F18C53F-9976-71B9-0469-07E728B32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D8923FB-5361-4932-6D66-544525843DED}"/>
              </a:ext>
            </a:extLst>
          </p:cNvPr>
          <p:cNvSpPr txBox="1"/>
          <p:nvPr/>
        </p:nvSpPr>
        <p:spPr>
          <a:xfrm>
            <a:off x="3960686" y="5764908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79EFF483-00CA-D09F-704F-3FB0F79190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18" y="1214607"/>
            <a:ext cx="7547163" cy="4239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629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C220C-597A-ADF9-27CA-76725A7ED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B48CA-A4D4-7A89-04F6-795EE2EB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02563F-A6CF-5B19-0933-D9291344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9DF8AF-01E0-757D-BAB5-C8F3ECEF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BC6F8E-37B3-869E-3BF0-E7F12E3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65A33AB-1B2B-3EA8-DAE2-EF02983BE6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6CD994-28CD-BFF0-0348-306BF7888476}"/>
              </a:ext>
            </a:extLst>
          </p:cNvPr>
          <p:cNvSpPr txBox="1"/>
          <p:nvPr/>
        </p:nvSpPr>
        <p:spPr>
          <a:xfrm>
            <a:off x="1051223" y="5810258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3" name="Grafik 2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95303A41-9A3B-FAEE-D2EB-AADCCD47A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46" y="1163868"/>
            <a:ext cx="4261981" cy="4579065"/>
          </a:xfrm>
          <a:prstGeom prst="rect">
            <a:avLst/>
          </a:prstGeom>
        </p:spPr>
      </p:pic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334530D5-8215-2E3E-0B2D-7A3A92AB4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1" y="1146962"/>
            <a:ext cx="4405745" cy="456407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1142FCA-ED4E-045F-374E-DF149377EA22}"/>
              </a:ext>
            </a:extLst>
          </p:cNvPr>
          <p:cNvSpPr txBox="1"/>
          <p:nvPr/>
        </p:nvSpPr>
        <p:spPr>
          <a:xfrm>
            <a:off x="6603606" y="5772194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6642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DC05C-76A3-1BE2-12F1-E63D76FA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A5DA4-24C6-3CB0-34D9-7CCECF0F4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559B77-12F7-CC57-2454-2A210B19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0631C-6F5E-C553-6D6B-2B7A353C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A02723-C2E1-47A8-4886-DB05801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D8A7D0A-BD40-42F0-1113-84FBEEFDD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34DA95D-DE04-49F4-7E82-1EE879F2B2C9}"/>
              </a:ext>
            </a:extLst>
          </p:cNvPr>
          <p:cNvSpPr txBox="1"/>
          <p:nvPr/>
        </p:nvSpPr>
        <p:spPr>
          <a:xfrm>
            <a:off x="3971440" y="5549759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D495BE-4DDB-4C94-D2F4-38C5563C0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37" y="1504913"/>
            <a:ext cx="8614926" cy="404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7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5D297-FE01-3F14-C253-1D5FD6E11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DC858-2846-4326-3B65-BD195B62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8440E-D408-66D7-1F53-3B279F15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BB5604-77A3-7B16-B1E2-B0B680B84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1C8E9F-78E2-694B-FB09-30AABAC2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621F699-C1E0-B798-AC3C-C9A578A76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7B800D7-1172-A0A2-D097-B2B756C1C4B4}"/>
              </a:ext>
            </a:extLst>
          </p:cNvPr>
          <p:cNvSpPr txBox="1"/>
          <p:nvPr/>
        </p:nvSpPr>
        <p:spPr>
          <a:xfrm>
            <a:off x="3971440" y="5549759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75660C-2FE2-C508-49E8-AFEBE5596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10" y="1415230"/>
            <a:ext cx="8552180" cy="400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9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BCD69-B14B-573C-CB09-5B5A79B40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EDC0A-2584-39EA-FE16-C1A911A94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410CE1-275F-1578-2367-8A0624BA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8F1B24-779B-DFD2-0068-D36428D7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2803E1-9336-C091-9E29-D78677FC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2F052E9-1407-1892-C899-2CD702AE3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4170B4-2B3C-7CAD-7A66-5CCC414EEC04}"/>
              </a:ext>
            </a:extLst>
          </p:cNvPr>
          <p:cNvSpPr txBox="1"/>
          <p:nvPr/>
        </p:nvSpPr>
        <p:spPr>
          <a:xfrm>
            <a:off x="3971440" y="5534808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7" name="Grafik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BBC1B5EC-30AD-63A2-961A-79DD1EFA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67" y="1660761"/>
            <a:ext cx="5704958" cy="35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C528-5C0E-A4FE-9C0F-DD79695B2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CC8D6A-6C23-2C11-9A14-87BD8D00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47BE8B-3529-7E1A-7E83-F2388B6F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5E7448-DCDE-54C5-A7E4-EF9E470C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6E1D1F-A1DB-6C09-FB66-C41C6794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4F12059-D01E-0474-3E05-683F946D8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fik 2" descr="Ein Bild, das Text, Quittung, Diagramm, parallel enthält.&#10;&#10;Automatisch generierte Beschreibung">
            <a:extLst>
              <a:ext uri="{FF2B5EF4-FFF2-40B4-BE49-F238E27FC236}">
                <a16:creationId xmlns:a16="http://schemas.microsoft.com/office/drawing/2014/main" id="{6148D44F-9A8D-33AC-E559-4C3C35B87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434" y="347857"/>
            <a:ext cx="4543425" cy="592074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8E5E935-3A7C-60F6-F915-8A6F92BB5392}"/>
              </a:ext>
            </a:extLst>
          </p:cNvPr>
          <p:cNvSpPr txBox="1"/>
          <p:nvPr/>
        </p:nvSpPr>
        <p:spPr>
          <a:xfrm>
            <a:off x="4938762" y="6090315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184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091B6-9367-4BDF-BD06-3C3495C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0CAC24-F875-4E9F-BEB7-8A48375FB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Einleitung</a:t>
            </a:r>
          </a:p>
          <a:p>
            <a:r>
              <a:rPr lang="de-DE" dirty="0"/>
              <a:t>2. Grundlagen</a:t>
            </a:r>
          </a:p>
          <a:p>
            <a:r>
              <a:rPr lang="de-DE" dirty="0"/>
              <a:t>3. Anforderungsanalyse</a:t>
            </a:r>
          </a:p>
          <a:p>
            <a:r>
              <a:rPr lang="de-DE" dirty="0"/>
              <a:t>4. Entwurf</a:t>
            </a:r>
          </a:p>
          <a:p>
            <a:r>
              <a:rPr lang="de-DE" dirty="0"/>
              <a:t>5. Entwicklung</a:t>
            </a:r>
          </a:p>
          <a:p>
            <a:r>
              <a:rPr lang="de-DE" dirty="0"/>
              <a:t>6. Validierung</a:t>
            </a:r>
          </a:p>
          <a:p>
            <a:r>
              <a:rPr lang="de-DE" dirty="0"/>
              <a:t>7. 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30E0A0-F27C-4502-8F19-D6F18D6983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Daniel Kurniawan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98CE1-699D-41CA-A381-558F27E32A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Bachelorarbeit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DA0E64-0FA5-442A-B83C-21723116EB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46C0F32-98C5-464E-9640-8DC3D1D67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C8C569-1A8D-9918-C981-DB273140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24" y="255722"/>
            <a:ext cx="4798947" cy="6346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22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ABC7C-C0E4-FCE6-F6DD-6C089F53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Im Haus, Anzeigegerät, Computer enthält.&#10;&#10;Automatisch generierte Beschreibung">
            <a:extLst>
              <a:ext uri="{FF2B5EF4-FFF2-40B4-BE49-F238E27FC236}">
                <a16:creationId xmlns:a16="http://schemas.microsoft.com/office/drawing/2014/main" id="{7669759B-5872-8A9E-FCC1-1F064AB7F8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4311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0422CD-37BF-4F5A-C28B-A67B3336FEB1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2714950" y="6575631"/>
            <a:ext cx="5818927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kern="1200" dirty="0">
                <a:latin typeface="+mn-lt"/>
                <a:ea typeface="+mn-ea"/>
                <a:cs typeface="+mn-cs"/>
              </a:rPr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0DE5B-2F03-12A8-543F-1B5FD700390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2714950" y="6365073"/>
            <a:ext cx="5818926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b="1" kern="1200" dirty="0">
                <a:latin typeface="+mj-lt"/>
                <a:ea typeface="+mn-ea"/>
                <a:cs typeface="+mn-cs"/>
              </a:rPr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66699A-EF9B-E725-95F3-9BCAD74B9B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286100" y="6288129"/>
            <a:ext cx="50966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BD3C8F2E-9AA0-5416-48DF-3FFD63F16A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813008" y="6169112"/>
            <a:ext cx="688887" cy="688887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20D33ED-6FF2-02D6-B95F-047B3AED0B2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5202" y="6329984"/>
            <a:ext cx="2484566" cy="3995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3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5DFB8-0DAF-198E-4004-146C4A70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783" y="3053705"/>
            <a:ext cx="5947897" cy="471815"/>
          </a:xfrm>
        </p:spPr>
        <p:txBody>
          <a:bodyPr/>
          <a:lstStyle/>
          <a:p>
            <a:r>
              <a:rPr lang="de-DE" dirty="0"/>
              <a:t>Vielen Dank für Ihre Aufmerksamkeit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125EB3-37B8-DBDD-E40E-A13C4586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FBAFB9-7A13-0787-B1B7-62F3CBFE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64BA23-5B49-3BA7-9B90-AE620690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E65DC81-95B2-9415-B005-5E28188A0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78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533DE-096E-3B4E-AA55-1507281D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5454FB-7ABC-1D49-80AD-7ED5F71F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Daniel Kurniawan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1D8810-2F4E-0148-AB15-07CF89D6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Bachelorarbeit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9A5EE4-9E42-524C-8767-EA26EA3C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Grafik 5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6CB1FB7F-32C1-4302-1461-02BEBD03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04" y="1234582"/>
            <a:ext cx="6060729" cy="43888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574C644-10C9-B972-F3CD-CB4B71316194}"/>
              </a:ext>
            </a:extLst>
          </p:cNvPr>
          <p:cNvSpPr txBox="1"/>
          <p:nvPr/>
        </p:nvSpPr>
        <p:spPr>
          <a:xfrm>
            <a:off x="5454957" y="5609177"/>
            <a:ext cx="164282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dirty="0"/>
              <a:t>Firmeninterne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26089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091B6-9367-4BDF-BD06-3C3495C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30E0A0-F27C-4502-8F19-D6F18D6983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Daniel Kurniawan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98CE1-699D-41CA-A381-558F27E32A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Bachelorarbeit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DA0E64-0FA5-442A-B83C-21723116EB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46C0F32-98C5-464E-9640-8DC3D1D67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A5ACA2C5-EE46-F3E1-C64A-438F49ADB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" r="218" b="42462"/>
          <a:stretch/>
        </p:blipFill>
        <p:spPr bwMode="auto">
          <a:xfrm>
            <a:off x="2363422" y="1536077"/>
            <a:ext cx="8002798" cy="3566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B0D0C02-DAA6-9107-A882-C080054898C9}"/>
              </a:ext>
            </a:extLst>
          </p:cNvPr>
          <p:cNvSpPr txBox="1"/>
          <p:nvPr/>
        </p:nvSpPr>
        <p:spPr>
          <a:xfrm>
            <a:off x="5635932" y="5163699"/>
            <a:ext cx="164282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dirty="0"/>
              <a:t>Firmeninterne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23513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145926-935A-406B-921A-27828CB2EC2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Daniel </a:t>
            </a:r>
            <a:r>
              <a:rPr lang="de-DE" dirty="0" err="1"/>
              <a:t>kurniawan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50CF59-1CE4-40FB-8D5F-F723EEE792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6C684A-2471-4707-A3D2-73985DDF4E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FA57112-D8D9-4159-A4A6-62672456D8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Grafik 14" descr="Ein Bild, das Text, Screenshot, parallel, Rechteck enthält.&#10;&#10;Automatisch generierte Beschreibung">
            <a:extLst>
              <a:ext uri="{FF2B5EF4-FFF2-40B4-BE49-F238E27FC236}">
                <a16:creationId xmlns:a16="http://schemas.microsoft.com/office/drawing/2014/main" id="{16D7ED2B-C19D-9540-368C-545F84DA8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" r="673" b="891"/>
          <a:stretch/>
        </p:blipFill>
        <p:spPr bwMode="auto">
          <a:xfrm>
            <a:off x="3175783" y="415983"/>
            <a:ext cx="6600406" cy="537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A1D42E88-19FA-7DCF-15DC-CA0BA7D22143}"/>
              </a:ext>
            </a:extLst>
          </p:cNvPr>
          <p:cNvSpPr txBox="1"/>
          <p:nvPr/>
        </p:nvSpPr>
        <p:spPr>
          <a:xfrm>
            <a:off x="5654575" y="5859373"/>
            <a:ext cx="164282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dirty="0"/>
              <a:t>Firmeninterne Darstellung</a:t>
            </a:r>
          </a:p>
        </p:txBody>
      </p:sp>
    </p:spTree>
    <p:extLst>
      <p:ext uri="{BB962C8B-B14F-4D97-AF65-F5344CB8AC3E}">
        <p14:creationId xmlns:p14="http://schemas.microsoft.com/office/powerpoint/2010/main" val="231701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57C7D-EB1A-4F23-AF0C-624BA358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Grundlagen</a:t>
            </a:r>
          </a:p>
        </p:txBody>
      </p:sp>
      <p:pic>
        <p:nvPicPr>
          <p:cNvPr id="9" name="Grafik 8" descr="Ein Bild, das Fahrzeug, Landfahrzeug, Auto, Rad enthält.&#10;&#10;Automatisch generierte Beschreibung">
            <a:extLst>
              <a:ext uri="{FF2B5EF4-FFF2-40B4-BE49-F238E27FC236}">
                <a16:creationId xmlns:a16="http://schemas.microsoft.com/office/drawing/2014/main" id="{67656E66-DCA1-7E63-1928-9269C7314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32" y="1390416"/>
            <a:ext cx="5461818" cy="3877891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145926-935A-406B-921A-27828CB2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50CF59-1CE4-40FB-8D5F-F723EEE7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67615B-22A5-4BE1-A0BA-4D59ED47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19E682B-8FAE-461C-54F2-DA694F4B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8F100DB-A984-E16C-1854-DB8F6D71CBC6}"/>
              </a:ext>
            </a:extLst>
          </p:cNvPr>
          <p:cNvSpPr txBox="1"/>
          <p:nvPr/>
        </p:nvSpPr>
        <p:spPr>
          <a:xfrm>
            <a:off x="4056681" y="5482731"/>
            <a:ext cx="424912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Navet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N., &amp;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Simonot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-Lion, F. (Eds.). (2008). </a:t>
            </a:r>
            <a:r>
              <a:rPr lang="en-US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Automotive embedded systems handbook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CRC Press. 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103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EC66-4C3B-5185-C241-58D39906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89F5D4-D481-91D0-0135-EAD22796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Grundlagen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C5EEEF-36E9-451E-F8EA-2E9F5C17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FD1468-D2AF-AB99-FCBC-3E602727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126F98-A370-759F-0109-56EED3B4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FE1E977-0A3F-00CE-D059-D9409AB7B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E3B247-EAF3-8634-25E3-8E1CB31F2DC5}"/>
              </a:ext>
            </a:extLst>
          </p:cNvPr>
          <p:cNvSpPr txBox="1"/>
          <p:nvPr/>
        </p:nvSpPr>
        <p:spPr>
          <a:xfrm>
            <a:off x="3358610" y="5460334"/>
            <a:ext cx="547477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Ma, J., &amp; Gong, Z. (2024). </a:t>
            </a:r>
            <a:r>
              <a:rPr lang="de-DE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Automotive Human-</a:t>
            </a:r>
            <a:r>
              <a:rPr lang="de-DE" sz="8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Machine</a:t>
            </a:r>
            <a:r>
              <a:rPr lang="de-DE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Interaction (HMI) Evaluation Method</a:t>
            </a:r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Springer Nature Singapore </a:t>
            </a:r>
            <a:r>
              <a:rPr lang="de-DE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Pte</a:t>
            </a:r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Ltd. </a:t>
            </a:r>
            <a:endParaRPr lang="de-DE" sz="800" dirty="0"/>
          </a:p>
        </p:txBody>
      </p:sp>
      <p:pic>
        <p:nvPicPr>
          <p:cNvPr id="3" name="Grafik 2" descr="Ein Bild, das Entwurf, Diagramm, Zeichnung enthält.&#10;&#10;Automatisch generierte Beschreibung">
            <a:extLst>
              <a:ext uri="{FF2B5EF4-FFF2-40B4-BE49-F238E27FC236}">
                <a16:creationId xmlns:a16="http://schemas.microsoft.com/office/drawing/2014/main" id="{661C613E-421B-7A4E-15F9-38D99E7B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462" y="1556510"/>
            <a:ext cx="6413948" cy="3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E79D0-308C-8BD6-2B5E-A5323C23F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B8359-EF1F-E85F-DEBB-AF3EEF10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Grundlagen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892573-6843-3813-E03B-DE40147F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B425CF-5944-CBB5-751E-A9A348C6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AA44CB-BC75-1335-E75B-B3956D9D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47698F3-B8A5-777F-D0FD-0E4DE3F048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A2F6A6-A5D4-040D-404D-086D4B9B8CB9}"/>
              </a:ext>
            </a:extLst>
          </p:cNvPr>
          <p:cNvSpPr txBox="1"/>
          <p:nvPr/>
        </p:nvSpPr>
        <p:spPr>
          <a:xfrm>
            <a:off x="185914" y="5257676"/>
            <a:ext cx="547477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Wikipedia. (2023). Linux (Kernel). Abgerufen am 26.11.2024, von </a:t>
            </a:r>
            <a:r>
              <a:rPr lang="de-DE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https://de.wikipedia.org/wiki/Linux_(Kernel) </a:t>
            </a:r>
            <a:endParaRPr lang="de-DE" sz="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2CBCE5-7BB0-E640-D198-02CEF513C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849" y="1266317"/>
            <a:ext cx="4376909" cy="3863568"/>
          </a:xfrm>
          <a:prstGeom prst="rect">
            <a:avLst/>
          </a:prstGeom>
        </p:spPr>
      </p:pic>
      <p:pic>
        <p:nvPicPr>
          <p:cNvPr id="8" name="Grafik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5B45E4D-800F-6F62-9F33-8A6CF1100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764" y="1285283"/>
            <a:ext cx="5342500" cy="39020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9C4E0A-3D00-8EC7-EE2D-F5F3F267D952}"/>
              </a:ext>
            </a:extLst>
          </p:cNvPr>
          <p:cNvSpPr txBox="1"/>
          <p:nvPr/>
        </p:nvSpPr>
        <p:spPr>
          <a:xfrm>
            <a:off x="5863764" y="5272536"/>
            <a:ext cx="521905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Yaghmour</a:t>
            </a:r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K. (2013). </a:t>
            </a:r>
            <a:r>
              <a:rPr lang="de-DE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Embedded Android (2. Aufl.). O'Reilly Media 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1801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94F4C-9176-2B5C-8757-9BA47B00A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6FB0E-59FC-47F3-DD88-26ED11C54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Grundlagen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B6EF07-321B-7563-2E2A-59636783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3B4C4A-B25D-B16B-FA6A-54A14998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F1E24A-28B9-E782-83C1-651E578C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D30E541-E0D3-2538-04CD-2AE9FD2E5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30C1D97-916B-BB09-68E3-0CA1207A8B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90"/>
          <a:stretch/>
        </p:blipFill>
        <p:spPr>
          <a:xfrm>
            <a:off x="526999" y="1353576"/>
            <a:ext cx="4912906" cy="297355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1AAF4DE-1CF7-A7BF-EBEE-EF4DA03036CF}"/>
              </a:ext>
            </a:extLst>
          </p:cNvPr>
          <p:cNvSpPr txBox="1"/>
          <p:nvPr/>
        </p:nvSpPr>
        <p:spPr>
          <a:xfrm>
            <a:off x="457257" y="4342682"/>
            <a:ext cx="526931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https://blog.doubleslash.de/wp/wp-content/uploads/2022/10/Google-1.jpg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B7107D-3425-0FC6-99F0-DBCA3C37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808" y="1361581"/>
            <a:ext cx="5331419" cy="298167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4DA8019-BD97-C27E-54F3-069FF77DE6C6}"/>
              </a:ext>
            </a:extLst>
          </p:cNvPr>
          <p:cNvSpPr txBox="1"/>
          <p:nvPr/>
        </p:nvSpPr>
        <p:spPr>
          <a:xfrm>
            <a:off x="5545808" y="4342681"/>
            <a:ext cx="60947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https://www.ebusco.com/wp-content/uploads/RNET-NL-dashboard-3-2000x1333.jpg.webp</a:t>
            </a:r>
          </a:p>
        </p:txBody>
      </p:sp>
    </p:spTree>
    <p:extLst>
      <p:ext uri="{BB962C8B-B14F-4D97-AF65-F5344CB8AC3E}">
        <p14:creationId xmlns:p14="http://schemas.microsoft.com/office/powerpoint/2010/main" val="39848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HT PPT Master 2021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lIns="72000" tIns="72000" rIns="72000" bIns="72000" rtlCol="0" anchor="ctr"/>
      <a:lstStyle>
        <a:defPPr algn="ctr"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200" dirty="0" err="1" smtClean="0"/>
        </a:defPPr>
      </a:lstStyle>
    </a:txDef>
  </a:objectDefaults>
  <a:extraClrSchemeLst/>
  <a:custClrLst>
    <a:custClr name="BHT-Rot">
      <a:srgbClr val="EA3B07"/>
    </a:custClr>
    <a:custClr name="BHT-Gelb">
      <a:srgbClr val="FFC900"/>
    </a:custClr>
    <a:custClr name="BHT-Petrol">
      <a:srgbClr val="00A0AA"/>
    </a:custClr>
    <a:custClr name="BHT-Blau">
      <a:srgbClr val="004282"/>
    </a:custClr>
    <a:custClr name="BHT-Anthrazit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BHT-Wissenschaftsplakat_Vorlage_A0.potx" id="{70A0D361-AE9C-42CF-A5B7-01C712987CEB}" vid="{143C985E-7132-4295-9797-25FC47483ED7}"/>
    </a:ext>
  </a:extLst>
</a:theme>
</file>

<file path=ppt/theme/theme2.xml><?xml version="1.0" encoding="utf-8"?>
<a:theme xmlns:a="http://schemas.openxmlformats.org/drawingml/2006/main" name="Office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praesentaetion</Template>
  <TotalTime>0</TotalTime>
  <Words>349</Words>
  <Application>Microsoft Office PowerPoint</Application>
  <PresentationFormat>Breitbild</PresentationFormat>
  <Paragraphs>112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BHT Case Micro</vt:lpstr>
      <vt:lpstr>BHT Case Text</vt:lpstr>
      <vt:lpstr>Times New Roman</vt:lpstr>
      <vt:lpstr>BHT PPT Master 2021</vt:lpstr>
      <vt:lpstr>Entwicklung einer  Radioapplikation  für ein Embedded  Fahrzeug Infotainment  System</vt:lpstr>
      <vt:lpstr>Gliederung</vt:lpstr>
      <vt:lpstr>Einleitung</vt:lpstr>
      <vt:lpstr>Problemstellung</vt:lpstr>
      <vt:lpstr>PowerPoint-Präsentation</vt:lpstr>
      <vt:lpstr>Grundlagen</vt:lpstr>
      <vt:lpstr>Grundlagen</vt:lpstr>
      <vt:lpstr>Grundlagen</vt:lpstr>
      <vt:lpstr>Grundlagen</vt:lpstr>
      <vt:lpstr>Grundlagen</vt:lpstr>
      <vt:lpstr>Anforderungsanalyse</vt:lpstr>
      <vt:lpstr>Anforderungsanalyse</vt:lpstr>
      <vt:lpstr>Entwurf &amp; Entwicklung</vt:lpstr>
      <vt:lpstr>Entwurf &amp; Entwicklung</vt:lpstr>
      <vt:lpstr>Entwurf &amp; Entwicklung</vt:lpstr>
      <vt:lpstr>Entwurf &amp; Entwicklung</vt:lpstr>
      <vt:lpstr>Entwurf &amp; Entwicklung</vt:lpstr>
      <vt:lpstr>Entwurf &amp; Entwicklung</vt:lpstr>
      <vt:lpstr>Entwurf &amp; Entwicklung</vt:lpstr>
      <vt:lpstr>PowerPoint-Präsentation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Kurniawan, Daniel (TT-U12)</dc:creator>
  <cp:lastModifiedBy>Kurniawan, Daniel (TT-U12)</cp:lastModifiedBy>
  <cp:revision>56</cp:revision>
  <dcterms:created xsi:type="dcterms:W3CDTF">2024-12-26T16:03:42Z</dcterms:created>
  <dcterms:modified xsi:type="dcterms:W3CDTF">2024-12-27T10:25:39Z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da87506-7fda-481d-a14b-4a8fe5add330_Enabled">
    <vt:lpwstr>true</vt:lpwstr>
  </property>
  <property fmtid="{D5CDD505-2E9C-101B-9397-08002B2CF9AE}" pid="3" name="MSIP_Label_eda87506-7fda-481d-a14b-4a8fe5add330_SetDate">
    <vt:lpwstr>2024-12-26T16:05:44Z</vt:lpwstr>
  </property>
  <property fmtid="{D5CDD505-2E9C-101B-9397-08002B2CF9AE}" pid="4" name="MSIP_Label_eda87506-7fda-481d-a14b-4a8fe5add330_Method">
    <vt:lpwstr>Standard</vt:lpwstr>
  </property>
  <property fmtid="{D5CDD505-2E9C-101B-9397-08002B2CF9AE}" pid="5" name="MSIP_Label_eda87506-7fda-481d-a14b-4a8fe5add330_Name">
    <vt:lpwstr>internal</vt:lpwstr>
  </property>
  <property fmtid="{D5CDD505-2E9C-101B-9397-08002B2CF9AE}" pid="6" name="MSIP_Label_eda87506-7fda-481d-a14b-4a8fe5add330_SiteId">
    <vt:lpwstr>cd726fc8-636c-4794-8425-41f9d8b0d7d5</vt:lpwstr>
  </property>
  <property fmtid="{D5CDD505-2E9C-101B-9397-08002B2CF9AE}" pid="7" name="MSIP_Label_eda87506-7fda-481d-a14b-4a8fe5add330_ActionId">
    <vt:lpwstr>860c6b91-1a5a-48d8-8ebf-33405a1ad894</vt:lpwstr>
  </property>
  <property fmtid="{D5CDD505-2E9C-101B-9397-08002B2CF9AE}" pid="8" name="MSIP_Label_eda87506-7fda-481d-a14b-4a8fe5add330_ContentBits">
    <vt:lpwstr>0</vt:lpwstr>
  </property>
</Properties>
</file>